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  <p:sldMasterId id="2147483876" r:id="rId2"/>
  </p:sldMasterIdLst>
  <p:notesMasterIdLst>
    <p:notesMasterId r:id="rId9"/>
  </p:notesMasterIdLst>
  <p:handoutMasterIdLst>
    <p:handoutMasterId r:id="rId10"/>
  </p:handoutMasterIdLst>
  <p:sldIdLst>
    <p:sldId id="269" r:id="rId3"/>
    <p:sldId id="272" r:id="rId4"/>
    <p:sldId id="273" r:id="rId5"/>
    <p:sldId id="274" r:id="rId6"/>
    <p:sldId id="271" r:id="rId7"/>
    <p:sldId id="268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Instruktion av ppt-mallen" id="{55D86A81-7526-4CB2-AD27-B3EF5E673B66}">
          <p14:sldIdLst>
            <p14:sldId id="256"/>
            <p14:sldId id="270"/>
          </p14:sldIdLst>
        </p14:section>
        <p14:section name="Exempel på Layouter" id="{ADF40A6D-7FF3-41DA-948E-93F4E8FFB569}">
          <p14:sldIdLst>
            <p14:sldId id="269"/>
            <p14:sldId id="257"/>
            <p14:sldId id="258"/>
            <p14:sldId id="271"/>
            <p14:sldId id="259"/>
            <p14:sldId id="267"/>
            <p14:sldId id="260"/>
            <p14:sldId id="262"/>
            <p14:sldId id="261"/>
            <p14:sldId id="266"/>
            <p14:sldId id="263"/>
            <p14:sldId id="265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C2C2C"/>
    <a:srgbClr val="275269"/>
    <a:srgbClr val="A6B750"/>
    <a:srgbClr val="000000"/>
    <a:srgbClr val="326886"/>
    <a:srgbClr val="8CC2F2"/>
    <a:srgbClr val="F7BF3A"/>
    <a:srgbClr val="13958F"/>
    <a:srgbClr val="149472"/>
    <a:srgbClr val="17AB8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66084" autoAdjust="0"/>
  </p:normalViewPr>
  <p:slideViewPr>
    <p:cSldViewPr snapToGrid="0" snapToObjects="1">
      <p:cViewPr varScale="1">
        <p:scale>
          <a:sx n="95" d="100"/>
          <a:sy n="95" d="100"/>
        </p:scale>
        <p:origin x="-2082" y="-96"/>
      </p:cViewPr>
      <p:guideLst>
        <p:guide orient="horz" pos="39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2017-02-10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2017-02-10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sv-SE" sz="1000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D53DD-55FA-442B-9965-A194B5A4C2B2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Ytterligare aktiviteter/utveckling som behöver göras utifrån medborgarnas behov</a:t>
            </a:r>
            <a:r>
              <a:rPr lang="sv-SE" baseline="0" dirty="0" smtClean="0"/>
              <a:t> utöver tjänsteplan. Utvecklingsmedel.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D53DD-55FA-442B-9965-A194B5A4C2B2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D53DD-55FA-442B-9965-A194B5A4C2B2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Framåt - vad sker 2017</a:t>
            </a:r>
          </a:p>
          <a:p>
            <a:pPr rtl="0"/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Fortsatt aktivering av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kanal...stra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NIINA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Förstudie Företagarkommunikation  -SANDRA</a:t>
            </a:r>
          </a:p>
          <a:p>
            <a:pPr rtl="0"/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Demokrati"webb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- NIINA stora svep..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Jämförelsetjänst - SANDRA  stora svep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 för kanalen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goteborg.se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KLAS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Kalendariet - lokala kalendarier + 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under-huven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stort arbete - HENRIK (stora svep)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Aktuellt ( om Henrik vill) 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Kriskommunikation på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goteborg.se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KLAS</a:t>
            </a:r>
          </a:p>
          <a:p>
            <a:pPr rtl="0"/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Vad sker med stadens närvaro på internet 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-Niina</a:t>
            </a:r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 ni vet.... ett år sen.... nytt utkast..... alla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bok´lag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och förv. utser ansvariga.... vi jobbar vidare med HUR vi ska fortsätta arbetet.... för de vi är till för... 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Kanalregistrering - redan många men inte alla..... startas hela tiden...  Ni har utsett och registrerat... vi har gjort detta och fortsätter nu med detta.... 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 har också gjort ett omtag vad gäller stadens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facebooksida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mm - ökat antal följare osv.... här kan vi jobba vidare och gör det...</a:t>
            </a:r>
          </a:p>
          <a:p>
            <a:pPr rtl="0"/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 kommer fler personer i staden träffas och prata digital kommunikation. och inte som tidigare "enbart"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goteborg.se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Det kommer vi också att göra - prata och jobba vidare med </a:t>
            </a:r>
            <a:r>
              <a:rPr lang="sv-SE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goteborg.se</a:t>
            </a:r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</a:p>
          <a:p>
            <a:pPr rtl="0"/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Tillsammans behöver vi ta hand om all den hör digitala kommunikationen och initiativen. Hålla det aktuellt och uppdaterat osv. Vi har en hel del digitalt skräp...</a:t>
            </a:r>
          </a:p>
          <a:p>
            <a:pPr rtl="0"/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 utsedda personer som ansvarar för de externa digitala kanalerna. Nya forum, nätverk och kanaler</a:t>
            </a:r>
          </a:p>
          <a:p>
            <a:pPr rtl="0"/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Inspiration via t ex frukostseminarierna. Vi vill gärna ha önskemål och tips både på teman och personer som kan komma och prata mm</a:t>
            </a:r>
          </a:p>
          <a:p>
            <a:pPr rtl="0"/>
            <a:endParaRPr lang="sv-SE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sv-SE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Allt som har med samtliga externa digitala kanaler går via de ansvariga. </a:t>
            </a:r>
            <a:endParaRPr lang="sv-SE" sz="1200" b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9" cy="6857999"/>
          </a:xfrm>
          <a:prstGeom prst="rect">
            <a:avLst/>
          </a:prstGeom>
        </p:spPr>
      </p:pic>
      <p:sp>
        <p:nvSpPr>
          <p:cNvPr id="10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  <p:pic>
        <p:nvPicPr>
          <p:cNvPr id="7" name="Bildobjekt 6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8000" y="2589385"/>
            <a:ext cx="898553" cy="1424063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54815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9" cy="6857999"/>
          </a:xfrm>
          <a:prstGeom prst="rect">
            <a:avLst/>
          </a:prstGeom>
        </p:spPr>
      </p:pic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Avslut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9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1" name="Bildobjekt 10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4" name="Bildobjekt 13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17747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C00097-E478-4517-A8CC-9ABB5FD448F3}" type="datetimeFigureOut">
              <a:rPr lang="sv-SE" smtClean="0"/>
              <a:pPr/>
              <a:t>2017-02-10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7386-B0C6-406E-884A-928D2F4F4A1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9" cy="6857999"/>
          </a:xfrm>
          <a:prstGeom prst="rect">
            <a:avLst/>
          </a:prstGeom>
        </p:spPr>
      </p:pic>
      <p:cxnSp>
        <p:nvCxnSpPr>
          <p:cNvPr id="13" name="Rak 12"/>
          <p:cNvCxnSpPr/>
          <p:nvPr userDrawn="1"/>
        </p:nvCxnSpPr>
        <p:spPr>
          <a:xfrm>
            <a:off x="2369561" y="2295525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7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" y="2588779"/>
            <a:ext cx="898553" cy="1424063"/>
          </a:xfrm>
          <a:prstGeom prst="rect">
            <a:avLst/>
          </a:prstGeom>
        </p:spPr>
      </p:pic>
      <p:sp>
        <p:nvSpPr>
          <p:cNvPr id="10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</p:spTree>
    <p:extLst>
      <p:ext uri="{BB962C8B-B14F-4D97-AF65-F5344CB8AC3E}">
        <p14:creationId xmlns="" xmlns:p14="http://schemas.microsoft.com/office/powerpoint/2010/main" val="1854815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4007312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7910851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4007312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9" cy="6857999"/>
          </a:xfrm>
          <a:prstGeom prst="rect">
            <a:avLst/>
          </a:prstGeom>
        </p:spPr>
      </p:pic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Avslut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9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1" name="Bildobjekt 10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4" name="Bildobjekt 13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17747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7910851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0" name="Bildobjekt 9" descr="GBGstad-PPT-BKGR.jpg"/>
          <p:cNvPicPr>
            <a:picLocks noChangeAspect="1"/>
          </p:cNvPicPr>
          <p:nvPr/>
        </p:nvPicPr>
        <p:blipFill>
          <a:blip r:embed="rId15" cstate="screen"/>
          <a:srcRect/>
          <a:stretch>
            <a:fillRect/>
          </a:stretch>
        </p:blipFill>
        <p:spPr>
          <a:xfrm flipH="1">
            <a:off x="0" y="6095563"/>
            <a:ext cx="9143998" cy="762436"/>
          </a:xfrm>
          <a:prstGeom prst="rect">
            <a:avLst/>
          </a:prstGeom>
        </p:spPr>
      </p:pic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 descr="öppen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>
          <a:xfrm>
            <a:off x="522000" y="6419465"/>
            <a:ext cx="2383541" cy="252985"/>
          </a:xfrm>
          <a:prstGeom prst="rect">
            <a:avLst/>
          </a:prstGeom>
        </p:spPr>
      </p:pic>
      <p:pic>
        <p:nvPicPr>
          <p:cNvPr id="14" name="Bildobjekt 13" descr="gbg_li_col.png"/>
          <p:cNvPicPr>
            <a:picLocks noChangeAspect="1"/>
          </p:cNvPicPr>
          <p:nvPr/>
        </p:nvPicPr>
        <p:blipFill>
          <a:blip r:embed="rId17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5" name="Rak 14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011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874" r:id="rId2"/>
    <p:sldLayoutId id="2147483747" r:id="rId3"/>
    <p:sldLayoutId id="2147483869" r:id="rId4"/>
    <p:sldLayoutId id="2147483757" r:id="rId5"/>
    <p:sldLayoutId id="2147483753" r:id="rId6"/>
    <p:sldLayoutId id="2147483754" r:id="rId7"/>
    <p:sldLayoutId id="2147483755" r:id="rId8"/>
    <p:sldLayoutId id="2147483756" r:id="rId9"/>
    <p:sldLayoutId id="2147483758" r:id="rId10"/>
    <p:sldLayoutId id="2147483759" r:id="rId11"/>
    <p:sldLayoutId id="2147483875" r:id="rId12"/>
    <p:sldLayoutId id="2147483889" r:id="rId13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>
          <a:xfrm flipH="1">
            <a:off x="0" y="6095563"/>
            <a:ext cx="9143998" cy="76243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Logo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7750" y="0"/>
            <a:ext cx="1746250" cy="977900"/>
          </a:xfrm>
          <a:prstGeom prst="rect">
            <a:avLst/>
          </a:prstGeom>
        </p:spPr>
      </p:pic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>
          <a:xfrm>
            <a:off x="522000" y="6421220"/>
            <a:ext cx="2383541" cy="249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11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händer 2017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err="1" smtClean="0"/>
              <a:t>Goteborg.se-möte</a:t>
            </a:r>
            <a:r>
              <a:rPr lang="sv-SE" dirty="0" smtClean="0"/>
              <a:t> 17-02-10</a:t>
            </a:r>
            <a:endParaRPr lang="sv-SE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Aktiviteter från tjänsteplan 2017</a:t>
            </a:r>
            <a:endParaRPr lang="sv-SE" sz="3200" dirty="0"/>
          </a:p>
        </p:txBody>
      </p:sp>
      <p:sp>
        <p:nvSpPr>
          <p:cNvPr id="5" name="Rektangel 4"/>
          <p:cNvSpPr/>
          <p:nvPr/>
        </p:nvSpPr>
        <p:spPr>
          <a:xfrm>
            <a:off x="1111250" y="1772816"/>
            <a:ext cx="763721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ea typeface="Times New Roman"/>
                <a:cs typeface="Arial" pitchFamily="34" charset="0"/>
              </a:rPr>
              <a:t>goteborg.se</a:t>
            </a: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– lokala kalendarium, nyheter och aktuellt (fortsatt mobilanpassning)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ea typeface="Times New Roman"/>
                <a:cs typeface="Arial" pitchFamily="34" charset="0"/>
              </a:rPr>
              <a:t>goteborg.se</a:t>
            </a: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– anpassningar med anledning av LOV</a:t>
            </a:r>
            <a:endParaRPr lang="en-US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/>
                <a:cs typeface="Arial" pitchFamily="34" charset="0"/>
              </a:rPr>
              <a:t>Förstudie</a:t>
            </a: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/>
                <a:cs typeface="Arial" pitchFamily="34" charset="0"/>
              </a:rPr>
              <a:t>företagswebb</a:t>
            </a:r>
            <a:endParaRPr lang="en-US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/>
                <a:cs typeface="Arial" pitchFamily="34" charset="0"/>
              </a:rPr>
              <a:t>Webbsida</a:t>
            </a: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/>
                <a:cs typeface="Arial" pitchFamily="34" charset="0"/>
              </a:rPr>
              <a:t>för</a:t>
            </a: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/>
                <a:cs typeface="Arial" pitchFamily="34" charset="0"/>
              </a:rPr>
              <a:t>delaktighet</a:t>
            </a: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/>
                <a:cs typeface="Arial" pitchFamily="34" charset="0"/>
              </a:rPr>
              <a:t>inkl</a:t>
            </a: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/>
                <a:cs typeface="Arial" pitchFamily="34" charset="0"/>
              </a:rPr>
              <a:t>medborgarförslag</a:t>
            </a:r>
            <a:endParaRPr lang="sv-SE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Förstudie strategi/arkitektur för externa digitala kanaler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sv-SE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Videoplattformen och rörlig bild i extern webb 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Verksamhetskatalog och kontaktuppgifter på webben</a:t>
            </a:r>
          </a:p>
          <a:p>
            <a:pPr lvl="0"/>
            <a:endParaRPr lang="sv-SE" sz="11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/>
            <a:endParaRPr lang="sv-SE" sz="11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/>
            <a:endParaRPr lang="sv-SE" sz="11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/>
            <a:r>
              <a:rPr lang="sv-SE" sz="11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sv-SE" sz="11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sv-SE" sz="3200" dirty="0" smtClean="0"/>
              <a:t>Övriga aktiviteter</a:t>
            </a:r>
            <a:endParaRPr lang="sv-SE" sz="3200" dirty="0"/>
          </a:p>
        </p:txBody>
      </p:sp>
      <p:sp>
        <p:nvSpPr>
          <p:cNvPr id="4" name="Rektangel 3"/>
          <p:cNvSpPr/>
          <p:nvPr/>
        </p:nvSpPr>
        <p:spPr>
          <a:xfrm>
            <a:off x="1115442" y="2125363"/>
            <a:ext cx="78490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/>
                <a:cs typeface="Arial" pitchFamily="34" charset="0"/>
              </a:rPr>
              <a:t>Jämförelsetjänster</a:t>
            </a:r>
            <a:endParaRPr lang="en-US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Goteborg.se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– utredning kring språk inkl teckenspråk 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ea typeface="Times New Roman"/>
                <a:cs typeface="Arial" pitchFamily="34" charset="0"/>
              </a:rPr>
              <a:t>Kalendarium.goteborg.se</a:t>
            </a: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– översyn och omtag i vissa delar 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Nyhetsfunktion och flöden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Kriskommunikation i externa digitala kanaler 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Aktivering av stadens digitala kanalstrategi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endParaRPr lang="sv-SE" sz="3200" dirty="0"/>
          </a:p>
        </p:txBody>
      </p:sp>
      <p:sp>
        <p:nvSpPr>
          <p:cNvPr id="4" name="Rektangel 3"/>
          <p:cNvSpPr/>
          <p:nvPr/>
        </p:nvSpPr>
        <p:spPr>
          <a:xfrm>
            <a:off x="1115616" y="1691680"/>
            <a:ext cx="67689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Strategi för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goteborg.se</a:t>
            </a: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Tillgänglighet utifrån förändrade lagkrav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Tillgänglighetsinformation i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kalendarium.goteborg.se</a:t>
            </a: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Översyn och utveckling av stadens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YouTube-konto</a:t>
            </a: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Utveckling av stadens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facebookkanal</a:t>
            </a: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Aktivering av stadens digitala kanalstrategi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Webbanalys – bestämma vad vi ska mäta, när och hur</a:t>
            </a: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360000" lvl="1" indent="-3600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Utveckling av webbstrategiskas verksamhet och processer samt löpande verksamhet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i webborganisationen?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Aktivering av den digitala kanalstrategin berör frågor som</a:t>
            </a:r>
          </a:p>
          <a:p>
            <a:pPr lvl="1"/>
            <a:r>
              <a:rPr lang="sv-SE" dirty="0" smtClean="0"/>
              <a:t>Översyn över forum och nätverk</a:t>
            </a:r>
          </a:p>
          <a:p>
            <a:pPr lvl="1"/>
            <a:r>
              <a:rPr lang="sv-SE" dirty="0" smtClean="0"/>
              <a:t>Strategiskt arbete med stadens digitala kanaler</a:t>
            </a:r>
          </a:p>
          <a:p>
            <a:pPr lvl="1"/>
            <a:r>
              <a:rPr lang="sv-SE" dirty="0" smtClean="0"/>
              <a:t>Strategiskt och operativt arbete med </a:t>
            </a:r>
            <a:r>
              <a:rPr lang="sv-SE" dirty="0" err="1" smtClean="0"/>
              <a:t>goteborg.se</a:t>
            </a:r>
            <a:endParaRPr lang="sv-SE" dirty="0" smtClean="0"/>
          </a:p>
          <a:p>
            <a:pPr lvl="1"/>
            <a:r>
              <a:rPr lang="sv-SE" dirty="0" smtClean="0"/>
              <a:t>Ny roll: ansvarig digitala kanaler</a:t>
            </a:r>
          </a:p>
          <a:p>
            <a:pPr lvl="1"/>
            <a:r>
              <a:rPr lang="sv-SE" dirty="0" smtClean="0"/>
              <a:t>Kanalregistrering – fortsatt arbete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indent="0"/>
            <a:r>
              <a:rPr lang="sv-SE" dirty="0" smtClean="0"/>
              <a:t>KONTAKT:</a:t>
            </a:r>
            <a:br>
              <a:rPr lang="sv-SE" dirty="0" smtClean="0"/>
            </a:br>
            <a:r>
              <a:rPr lang="sv-SE" dirty="0" smtClean="0"/>
              <a:t>Webbstrategiska verksamheten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Konsument- och medborgarservice, </a:t>
            </a:r>
            <a:r>
              <a:rPr lang="sv-SE" dirty="0"/>
              <a:t>Göteborgs </a:t>
            </a:r>
            <a:r>
              <a:rPr lang="sv-SE" dirty="0" smtClean="0"/>
              <a:t>Stad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redaktionen@goteborg.se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72623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BG-Stad-Mall_enkel GRÖN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GBGstad-grön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 GRÖN</Template>
  <TotalTime>194</TotalTime>
  <Words>488</Words>
  <Application>Microsoft Office PowerPoint</Application>
  <PresentationFormat>Bildspel på skärmen (4:3)</PresentationFormat>
  <Paragraphs>72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GBG-Stad-Mall_enkel GRÖN</vt:lpstr>
      <vt:lpstr>1_GBGstad-grön</vt:lpstr>
      <vt:lpstr>Det händer 2017 </vt:lpstr>
      <vt:lpstr>Aktiviteter från tjänsteplan 2017</vt:lpstr>
      <vt:lpstr>Övriga aktiviteter</vt:lpstr>
      <vt:lpstr>Bild 4</vt:lpstr>
      <vt:lpstr>Vad händer i webborganisationen?</vt:lpstr>
      <vt:lpstr>Bild 6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händer 2017 </dc:title>
  <dc:creator>niijur0923</dc:creator>
  <cp:lastModifiedBy>kerwis0324</cp:lastModifiedBy>
  <cp:revision>13</cp:revision>
  <cp:lastPrinted>2014-06-25T13:57:34Z</cp:lastPrinted>
  <dcterms:created xsi:type="dcterms:W3CDTF">2017-02-08T11:38:37Z</dcterms:created>
  <dcterms:modified xsi:type="dcterms:W3CDTF">2017-02-10T15:06:42Z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22D80C32B0B6A61AC125809800411251</vt:lpwstr>
  </property>
  <property fmtid="{D5CDD505-2E9C-101B-9397-08002B2CF9AE}" pid="6" name="SW_DocHWND">
    <vt:r8>985240</vt:r8>
  </property>
  <property fmtid="{D5CDD505-2E9C-101B-9397-08002B2CF9AE}" pid="7" name="SW_IntOfficeMacros">
    <vt:lpwstr>Enabled</vt:lpwstr>
  </property>
  <property fmtid="{D5CDD505-2E9C-101B-9397-08002B2CF9AE}" pid="8" name="SW_CustomTitle">
    <vt:lpwstr>SWING Integrator 5 Document</vt:lpwstr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>SwSaveOptions=1</vt:lpwstr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SWINGINTEGRATOR529000.PPA</vt:lpwstr>
  </property>
</Properties>
</file>